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74" r:id="rId9"/>
    <p:sldId id="263" r:id="rId10"/>
    <p:sldId id="264" r:id="rId11"/>
    <p:sldId id="273" r:id="rId12"/>
    <p:sldId id="275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>
        <p:guide orient="horz" pos="116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65866-AC60-4972-8E88-823758017B4C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0ADFE-E07F-49E6-A9BE-049EC7A1B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925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164F2B-3256-4B90-B6FA-E45ED6E4C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424DCBE-7EE8-47B6-B46C-437CB4E97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5A3188B-DF19-4368-BC87-AD9839CA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1EAD10C-D79E-4350-8D11-70CFD54B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1D3C1EC-6231-4BFD-919A-1C4C37BA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09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790D441-4C87-4570-A048-AAA1702D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5A3E2C-C2AE-4113-8404-311F4961D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2D3256D-AF46-475B-A3B6-9939BF13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89220BA-9AE3-4238-8573-2DAB02DD3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7968B8-B987-49B3-ABDB-BD0B3005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30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A8D51B91-7086-49BE-9BB6-3B2B681B9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813E8EC-8D52-4ED1-BB59-8F50CB52A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441FE6A-B165-41BA-855C-5D158CF05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60C7F38-87FD-45D1-8694-57EAC415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4E7881A-7A22-4377-B7F6-1163343A6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03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C2ABF3-68D3-435D-8003-BEAF8FD27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C5E402D-C08C-46E8-80D1-E2A25373D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9987206-7A47-435B-8362-E6798FC3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ECFD65-522B-434D-97A2-C6AB5F72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CEA9BC7-3745-4812-8AE5-0B309F93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05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6125DB1-492B-4D8C-B2FF-9B67666C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7049918-B1EE-4166-A0EE-783B7FB43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B40B794-68E4-4F8E-96D2-EF9AB2ADF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7C53317-DEB5-4D23-BCD2-187412F95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5E45B6B-F101-4EA6-BB73-86BB2E03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29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81B5A7-32D6-45E9-887E-FAA8B4D3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7509514-FC16-4A8B-9B16-12C8DB45F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5699717-05BD-4D52-B3F4-B43871C11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B77AC34-3873-4004-86FE-2ECEADBF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85BFC71-B335-4A67-99DE-3B68A80F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BBA2414-C25B-49C6-A1BD-393740F0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1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683E94-8E27-4462-9099-09CA6638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A17C58F-8CF5-4926-BD8E-EE46FD3C9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8F01B9F-E57B-41C1-9945-941E4C359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6682DF70-9DC6-4CC4-AB3B-DEF6828E0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7A73EB6B-B34C-4CFF-BA6A-BAD421CE0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1BF080A-2853-41D5-A8DF-2344595A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05807E-97AE-4F67-87D0-D53543353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13B6271A-0D81-4C61-8DD3-A5C757EE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88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D45D2FF-A998-4D49-B263-ACA69B85C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BC83530-9360-447A-AAB0-7A2AFAE0D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C5B1284-639F-4D98-8E94-E9269AF2F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3182CF0-277A-4164-BF5F-30FF42CEB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38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50C13DD7-500C-4DBE-8955-63C0FC4F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7CC0E795-B7FD-481A-9754-CA5D93DE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978AE3D-482B-4CD7-AB78-F225F299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7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5FD4C5-F601-4208-B515-DEB87C861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CF5ED5C-4F58-4C9A-BF81-19B35C0A3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3C5A047D-D9A3-4C16-BED5-A8F10E666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37389F4-1552-417D-AC22-C39AFA8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D8C7177-47F0-4201-B045-09EF1F42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01EEEB5-8172-4E74-AB91-F73BC94C4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75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E42E3E-CF37-4CBF-B74B-B4BD4FF0A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8A5C7912-13FD-4593-ABC5-22717638B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BFCDE3C-7D70-4BF4-B387-D6EC4EFE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70F197E-0082-4CC8-AB3B-B1CF832E1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83FB311-13C3-43CB-A25D-0360A5B6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3DC700D-A561-4767-A325-B652D4BC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18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28E1021B-7D0F-40AF-A2D4-760BD492E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0995638-B7F5-4064-B96E-FE84B92E8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E5ED006-E0AE-45D8-85F3-CAF2A0057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B8C7-B9FA-4AF7-AA17-142EDDDEBA6A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4D637A1-7653-48D1-918F-AD97E08AE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DB0F053-9E13-4D5E-A54D-A68EFDFB6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03751-D7B6-4EB7-9B0D-FB0E6E089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45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3016250"/>
          </a:xfrm>
          <a:noFill/>
        </p:spPr>
        <p:txBody>
          <a:bodyPr>
            <a:noAutofit/>
          </a:bodyPr>
          <a:lstStyle/>
          <a:p>
            <a:pPr algn="ctr"/>
            <a:r>
              <a:rPr lang="fr-FR" sz="6600" b="1" dirty="0">
                <a:latin typeface="+mn-lt"/>
              </a:rPr>
              <a:t>« Ouverture du Portail famille »</a:t>
            </a:r>
            <a:br>
              <a:rPr lang="fr-FR" sz="6600" b="1" dirty="0">
                <a:latin typeface="+mn-lt"/>
              </a:rPr>
            </a:br>
            <a:endParaRPr lang="fr-FR" sz="6600" b="1" dirty="0">
              <a:latin typeface="+mn-lt"/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838200" y="3644900"/>
            <a:ext cx="10515600" cy="2955925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dirty="0"/>
              <a:t>Réunion Publique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r>
              <a:rPr lang="fr-FR" sz="5400" dirty="0"/>
              <a:t>Vendredi 29 novembre 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32" y="2071131"/>
            <a:ext cx="3579002" cy="961338"/>
          </a:xfrm>
          <a:prstGeom prst="rect">
            <a:avLst/>
          </a:prstGeom>
          <a:noFill/>
          <a:extLst/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8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xmlns="" id="{0EDAEB5B-4881-49F1-8B37-3BF4B842CB1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fr-FR" b="1" i="1" u="sng" dirty="0" smtClean="0"/>
              <a:t>DOSSIER FAMILLE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44675"/>
            <a:ext cx="12192000" cy="4351338"/>
          </a:xfrm>
        </p:spPr>
        <p:txBody>
          <a:bodyPr/>
          <a:lstStyle/>
          <a:p>
            <a:endParaRPr lang="fr-FR" dirty="0" smtClean="0"/>
          </a:p>
          <a:p>
            <a:pPr algn="just"/>
            <a:r>
              <a:rPr lang="fr-FR" b="1" dirty="0" smtClean="0"/>
              <a:t>Le dossier famille permet le regroupement de l’ensemble des formulaires dématérialisés concernant chaque famille et remplacera donc la version papier à compléter avant chaque rentrée scolaire.</a:t>
            </a:r>
          </a:p>
          <a:p>
            <a:pPr algn="just"/>
            <a:r>
              <a:rPr lang="fr-FR" b="1" dirty="0" smtClean="0"/>
              <a:t>Actuellement,   seulement certaines informations ont pu être insérées dans le module</a:t>
            </a:r>
          </a:p>
          <a:p>
            <a:pPr algn="just"/>
            <a:r>
              <a:rPr lang="fr-FR" b="1" dirty="0" smtClean="0"/>
              <a:t>Lors de la première connexion, vous devrez vérifier vos  informations personnelles existantes sur le portail famille et compléter les fiches non renseignées.</a:t>
            </a:r>
          </a:p>
          <a:p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02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fr-FR" b="1" i="1" u="sng" dirty="0" smtClean="0"/>
              <a:t>DOSSIER FAMILLE RENTRÉE 2020-2021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Les </a:t>
            </a:r>
            <a:r>
              <a:rPr lang="fr-FR" b="1" u="sng" dirty="0">
                <a:solidFill>
                  <a:srgbClr val="FF0000"/>
                </a:solidFill>
              </a:rPr>
              <a:t>familles </a:t>
            </a:r>
            <a:r>
              <a:rPr lang="fr-FR" b="1" u="sng" dirty="0" smtClean="0">
                <a:solidFill>
                  <a:srgbClr val="FF0000"/>
                </a:solidFill>
              </a:rPr>
              <a:t>ne pourront </a:t>
            </a:r>
            <a:r>
              <a:rPr lang="fr-FR" b="1" u="sng" dirty="0">
                <a:solidFill>
                  <a:srgbClr val="FF0000"/>
                </a:solidFill>
              </a:rPr>
              <a:t>avoir accès à l’onglet « </a:t>
            </a:r>
            <a:r>
              <a:rPr lang="fr-F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inscriptions</a:t>
            </a:r>
            <a:r>
              <a:rPr lang="fr-FR" b="1" u="sng" dirty="0">
                <a:solidFill>
                  <a:srgbClr val="FF0000"/>
                </a:solidFill>
              </a:rPr>
              <a:t> » </a:t>
            </a:r>
            <a:r>
              <a:rPr lang="fr-FR" b="1" u="sng" dirty="0" smtClean="0">
                <a:solidFill>
                  <a:srgbClr val="FF0000"/>
                </a:solidFill>
              </a:rPr>
              <a:t>si et </a:t>
            </a:r>
            <a:r>
              <a:rPr lang="fr-FR" b="1" u="sng" dirty="0">
                <a:solidFill>
                  <a:srgbClr val="FF0000"/>
                </a:solidFill>
              </a:rPr>
              <a:t>seulement si </a:t>
            </a:r>
            <a:r>
              <a:rPr lang="fr-FR" b="1" dirty="0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2400" dirty="0" smtClean="0">
                <a:solidFill>
                  <a:prstClr val="black"/>
                </a:solidFill>
              </a:rPr>
              <a:t>Elles </a:t>
            </a:r>
            <a:r>
              <a:rPr lang="fr-FR" sz="2400" dirty="0">
                <a:solidFill>
                  <a:prstClr val="black"/>
                </a:solidFill>
              </a:rPr>
              <a:t>ont complété intégralement </a:t>
            </a:r>
            <a:r>
              <a:rPr lang="fr-FR" sz="2400" dirty="0" smtClean="0">
                <a:solidFill>
                  <a:prstClr val="black"/>
                </a:solidFill>
              </a:rPr>
              <a:t>les fiches </a:t>
            </a:r>
            <a:r>
              <a:rPr lang="fr-FR" sz="2400" dirty="0">
                <a:solidFill>
                  <a:prstClr val="black"/>
                </a:solidFill>
              </a:rPr>
              <a:t>« famille </a:t>
            </a:r>
            <a:r>
              <a:rPr lang="fr-FR" sz="2400" dirty="0" smtClean="0">
                <a:solidFill>
                  <a:prstClr val="black"/>
                </a:solidFill>
              </a:rPr>
              <a:t>», « assurance scolaire », « autorisation parentale », « fiche contact »  et « fiche santé » à la date butoir définie par la mairie.</a:t>
            </a:r>
            <a:endParaRPr lang="fr-FR" sz="2400" dirty="0">
              <a:solidFill>
                <a:prstClr val="black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2400" dirty="0" smtClean="0">
                <a:solidFill>
                  <a:prstClr val="black"/>
                </a:solidFill>
              </a:rPr>
              <a:t>Elles </a:t>
            </a:r>
            <a:r>
              <a:rPr lang="fr-FR" sz="2400" dirty="0">
                <a:solidFill>
                  <a:prstClr val="black"/>
                </a:solidFill>
              </a:rPr>
              <a:t>ont certifié sur l’honneur l’exactitude les informations renseignées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2400" dirty="0" smtClean="0">
                <a:solidFill>
                  <a:prstClr val="black"/>
                </a:solidFill>
              </a:rPr>
              <a:t>Elles </a:t>
            </a:r>
            <a:r>
              <a:rPr lang="fr-FR" sz="2400" dirty="0">
                <a:solidFill>
                  <a:prstClr val="black"/>
                </a:solidFill>
              </a:rPr>
              <a:t>ont fourni les justificatifs demandés de la fiche « </a:t>
            </a:r>
            <a:r>
              <a:rPr lang="fr-FR" sz="2400" i="1" dirty="0">
                <a:solidFill>
                  <a:prstClr val="black"/>
                </a:solidFill>
              </a:rPr>
              <a:t>famille</a:t>
            </a:r>
            <a:r>
              <a:rPr lang="fr-FR" sz="2400" dirty="0">
                <a:solidFill>
                  <a:prstClr val="black"/>
                </a:solidFill>
              </a:rPr>
              <a:t> » et de toutes les fiches </a:t>
            </a:r>
            <a:r>
              <a:rPr lang="fr-FR" sz="2400" dirty="0" smtClean="0">
                <a:solidFill>
                  <a:prstClr val="black"/>
                </a:solidFill>
              </a:rPr>
              <a:t>à la date butoir définie par la mairie.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2400" dirty="0" smtClean="0">
                <a:solidFill>
                  <a:prstClr val="black"/>
                </a:solidFill>
              </a:rPr>
              <a:t>Elles ont signé le règlement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fr-FR" sz="1200" b="1" dirty="0"/>
          </a:p>
          <a:p>
            <a:pPr marL="0" indent="0" algn="ctr">
              <a:buNone/>
            </a:pPr>
            <a:endParaRPr lang="fr-FR" sz="4000" b="1" u="sng" dirty="0"/>
          </a:p>
          <a:p>
            <a:pPr marL="0" indent="0" algn="ctr">
              <a:buNone/>
            </a:pPr>
            <a:endParaRPr lang="fr-FR" sz="4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69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fr-FR" b="1" i="1" u="sng" dirty="0" smtClean="0"/>
              <a:t>Liaison avec les accueils périscolaires par le biais de tablettes numériques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/>
            <a:r>
              <a:rPr lang="fr-FR" sz="3600" b="1" dirty="0" smtClean="0"/>
              <a:t>Les agents des accueils périscolaires auront à disposition des tablettes numériques.</a:t>
            </a:r>
          </a:p>
          <a:p>
            <a:pPr algn="just"/>
            <a:r>
              <a:rPr lang="fr-FR" sz="3600" b="1" dirty="0" smtClean="0"/>
              <a:t>Ces tablettes vont permettre le contrôle et le pointage des activités réservées (périscolaire et restauration scolaire)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3824" y="717550"/>
            <a:ext cx="11896725" cy="1325563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fr-FR" sz="5000" b="1" dirty="0">
                <a:latin typeface="+mn-lt"/>
              </a:rPr>
              <a:t>SERVICES CONCERNÉS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411" y="2368550"/>
            <a:ext cx="11639550" cy="265112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chemeClr val="accent1">
                    <a:lumMod val="75000"/>
                  </a:schemeClr>
                </a:solidFill>
              </a:rPr>
              <a:t>Restauration Scolaire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chemeClr val="accent1">
                    <a:lumMod val="75000"/>
                  </a:schemeClr>
                </a:solidFill>
              </a:rPr>
              <a:t>Services périscolaires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chemeClr val="accent1">
                    <a:lumMod val="75000"/>
                  </a:schemeClr>
                </a:solidFill>
              </a:rPr>
              <a:t>Devoirs surveillés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chemeClr val="accent1">
                    <a:lumMod val="75000"/>
                  </a:schemeClr>
                </a:solidFill>
              </a:rPr>
              <a:t>Centre de Loisirs (mercredi et vacances scolaires)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06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784225"/>
            <a:ext cx="10515600" cy="1939925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fr-FR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</a:t>
            </a:r>
            <a:r>
              <a:rPr lang="fr-FR" sz="4800" b="1" dirty="0"/>
              <a:t> </a:t>
            </a:r>
            <a:br>
              <a:rPr lang="fr-FR" sz="4800" b="1" dirty="0"/>
            </a:b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8611" y="3140075"/>
            <a:ext cx="11534775" cy="20701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3600" dirty="0"/>
              <a:t>Inscriptions au mois en automatique ou en contactant la mairie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3600" dirty="0"/>
              <a:t>Paiement par chèque ou espèce en mairie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3600" dirty="0"/>
              <a:t>Deux régies (restauration scolaire et garderie)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3600" dirty="0"/>
              <a:t>Pré paiement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71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6099" y="123825"/>
            <a:ext cx="10515600" cy="1939925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fr-FR" sz="5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APRÈS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sur votre espace personnel « </a:t>
            </a:r>
            <a:r>
              <a:rPr lang="fr-FR" b="1" i="1" dirty="0"/>
              <a:t>Portail Famille</a:t>
            </a:r>
            <a:r>
              <a:rPr lang="fr-FR" dirty="0"/>
              <a:t> »</a:t>
            </a:r>
            <a:br>
              <a:rPr lang="fr-FR" dirty="0"/>
            </a:br>
            <a:r>
              <a:rPr lang="fr-FR" u="sng" dirty="0"/>
              <a:t>Vous pourrez</a:t>
            </a:r>
            <a:r>
              <a:rPr lang="fr-FR" dirty="0"/>
              <a:t>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3341" y="2063749"/>
            <a:ext cx="10570046" cy="5630391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Inscrire vos enfants en quelques clics aux différentes activités selon un calendrier préétablit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Consulter les règlements et consommations pour le mois en cours et le mois précédent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Effectuer les paiements en ligne par carte bleue « paiement internet TIPI »,tous les services seront désormais regroupés sur une facture mensuelle unique que vous recevrez par courrier ou par mail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Compléter la fiche famille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Fournir les justificatifs demandés de la fiche « </a:t>
            </a:r>
            <a:r>
              <a:rPr lang="fr-FR" i="1" dirty="0"/>
              <a:t>famille</a:t>
            </a:r>
            <a:r>
              <a:rPr lang="fr-FR" dirty="0"/>
              <a:t> » et de toutes les fiches « </a:t>
            </a:r>
            <a:r>
              <a:rPr lang="fr-FR" i="1" dirty="0"/>
              <a:t>enfant</a:t>
            </a:r>
            <a:r>
              <a:rPr lang="fr-FR" dirty="0"/>
              <a:t> » (fiche sanitaire, autorisation de prise de photos, …)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fr-FR" sz="3200" dirty="0">
              <a:solidFill>
                <a:srgbClr val="C0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37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784225"/>
            <a:ext cx="10515600" cy="1939925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fr-FR" sz="5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APRÈS</a:t>
            </a:r>
            <a:r>
              <a:rPr lang="fr-FR" dirty="0"/>
              <a:t/>
            </a:r>
            <a:br>
              <a:rPr lang="fr-FR" dirty="0"/>
            </a:br>
            <a:r>
              <a:rPr lang="fr-FR" sz="5300" b="1" u="sng" dirty="0"/>
              <a:t>En mairie</a:t>
            </a:r>
            <a:r>
              <a:rPr lang="fr-FR" dirty="0"/>
              <a:t/>
            </a:r>
            <a:br>
              <a:rPr lang="fr-FR" dirty="0"/>
            </a:br>
            <a:r>
              <a:rPr lang="fr-FR" sz="4900" b="1" u="sng" dirty="0"/>
              <a:t>Vous pourrez</a:t>
            </a:r>
            <a:r>
              <a:rPr lang="fr-FR" dirty="0"/>
              <a:t>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8611" y="3140074"/>
            <a:ext cx="11534775" cy="3546475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fr-FR" sz="3200" b="1" i="1" dirty="0">
                <a:solidFill>
                  <a:srgbClr val="00B050"/>
                </a:solidFill>
              </a:rPr>
              <a:t>Toujours effectuer les paiements en espèce ou en chèque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fr-FR" sz="3200" b="1" i="1" dirty="0">
                <a:solidFill>
                  <a:srgbClr val="00B050"/>
                </a:solidFill>
              </a:rPr>
              <a:t>A compter de janvier 2020 pour les règlements par chèque, un seul chèque vous sera demandé pour toutes les activités.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fr-FR" sz="3200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fr-FR" b="1" i="1" dirty="0">
                <a:solidFill>
                  <a:srgbClr val="00B050"/>
                </a:solidFill>
              </a:rPr>
              <a:t>		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866" y="4815415"/>
            <a:ext cx="1871134" cy="1871134"/>
          </a:xfrm>
          <a:prstGeom prst="rect">
            <a:avLst/>
          </a:prstGeom>
          <a:noFill/>
          <a:effectLst>
            <a:glow rad="127000">
              <a:schemeClr val="bg2"/>
            </a:glow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3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61975" y="180975"/>
            <a:ext cx="11001375" cy="2740025"/>
          </a:xfrm>
          <a:prstGeom prst="cloudCallout">
            <a:avLst>
              <a:gd name="adj1" fmla="val -28351"/>
              <a:gd name="adj2" fmla="val 80659"/>
            </a:avLst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127000">
              <a:schemeClr val="tx1"/>
            </a:glow>
            <a:outerShdw blurRad="50800" dist="50800" dir="5400000" algn="ctr" rotWithShape="0">
              <a:srgbClr val="00B0F0"/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fr-FR" dirty="0"/>
              <a:t>Identifiant et mot de passe d’accès à l’espace personnel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074" y="4060295"/>
            <a:ext cx="11687175" cy="23320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Un identifiant (adresse mail) et un mot de passe vous permettront d’accéder à votre espace personnel</a:t>
            </a:r>
            <a:endParaRPr lang="fr-FR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800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>
                <a:cs typeface="Arial" panose="020B0604020202020204" pitchFamily="34" charset="0"/>
              </a:rPr>
              <a:t>Le mot de passe vous sera envoyé par courrier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>
                <a:cs typeface="Arial" panose="020B0604020202020204" pitchFamily="34" charset="0"/>
              </a:rPr>
              <a:t>Le mot de passe devra être changé lors de la première connexion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0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fr-FR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fr-FR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2435" y="474563"/>
            <a:ext cx="11255911" cy="6401753"/>
          </a:xfrm>
          <a:prstGeom prst="rect">
            <a:avLst/>
          </a:prstGeom>
          <a:blipFill>
            <a:blip r:embed="rId2">
              <a:alphaModFix amt="20000"/>
            </a:blip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fr-FR" sz="6000" b="1" i="1" u="sng" dirty="0"/>
              <a:t>INSCRIPTIONS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sz="3200" b="1" i="1" u="sng" dirty="0">
                <a:solidFill>
                  <a:schemeClr val="accent1">
                    <a:lumMod val="75000"/>
                  </a:schemeClr>
                </a:solidFill>
              </a:rPr>
              <a:t>Période scolaire</a:t>
            </a:r>
            <a:r>
              <a:rPr lang="fr-FR" sz="3200" dirty="0"/>
              <a:t>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b="1" dirty="0"/>
              <a:t>Possible à la semaine jusqu’à 90 jours maximum, </a:t>
            </a:r>
            <a:r>
              <a:rPr lang="fr-FR" sz="2800" b="1" dirty="0">
                <a:solidFill>
                  <a:srgbClr val="FF0000"/>
                </a:solidFill>
              </a:rPr>
              <a:t>il n’y aura plus d’inscription automatique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b="1" dirty="0"/>
              <a:t>Les inscriptions à la semaine pourront être effectuées jusqu’au jeudi de la semaine précédente</a:t>
            </a:r>
          </a:p>
          <a:p>
            <a:endParaRPr lang="fr-FR" sz="2800" dirty="0"/>
          </a:p>
          <a:p>
            <a:r>
              <a:rPr lang="fr-FR" sz="3200" b="1" i="1" u="sng" dirty="0">
                <a:solidFill>
                  <a:srgbClr val="FF0000"/>
                </a:solidFill>
              </a:rPr>
              <a:t>Période vacances: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b="1" dirty="0"/>
              <a:t>Inscriptions sur une période limitée dans le temps, les dates seront définies par la mairie pour </a:t>
            </a:r>
            <a:r>
              <a:rPr lang="fr-FR" sz="2800" b="1" dirty="0" smtClean="0"/>
              <a:t>chaque période </a:t>
            </a:r>
            <a:r>
              <a:rPr lang="fr-FR" sz="2800" b="1" dirty="0"/>
              <a:t>vacances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42D5D9B-8B2E-4907-B425-9DC2924B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98" y="271819"/>
            <a:ext cx="10515600" cy="138903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fr-FR" sz="6700" b="1" i="1" u="sng" dirty="0">
                <a:latin typeface="Calibri" panose="020F0502020204030204"/>
                <a:ea typeface="+mn-ea"/>
                <a:cs typeface="+mn-cs"/>
              </a:rPr>
              <a:t>ANNULATIONS</a:t>
            </a:r>
            <a:r>
              <a:rPr lang="fr-FR" sz="3600" b="1" i="1" u="sng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fr-FR" sz="3600" b="1" i="1" u="sng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C2C02BB-E55E-4E17-8FB7-73DD2D16F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500" b="1" i="1" u="sng" dirty="0">
                <a:solidFill>
                  <a:srgbClr val="4472C4">
                    <a:lumMod val="75000"/>
                  </a:srgbClr>
                </a:solidFill>
              </a:rPr>
              <a:t>Période scolaire</a:t>
            </a:r>
            <a:r>
              <a:rPr lang="fr-FR" sz="3500" b="1" i="1" dirty="0">
                <a:solidFill>
                  <a:srgbClr val="4472C4">
                    <a:lumMod val="75000"/>
                  </a:srgbClr>
                </a:solidFill>
              </a:rPr>
              <a:t>: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600" dirty="0">
                <a:solidFill>
                  <a:prstClr val="black"/>
                </a:solidFill>
              </a:rPr>
              <a:t>Les annulations pourront être effectuées au plus tard jusqu’au jeudi de la semaine précédente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fr-FR" sz="26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500" b="1" i="1" u="sng" dirty="0">
                <a:solidFill>
                  <a:srgbClr val="FF0000"/>
                </a:solidFill>
              </a:rPr>
              <a:t>Période vacances: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600" dirty="0">
                <a:solidFill>
                  <a:prstClr val="black"/>
                </a:solidFill>
              </a:rPr>
              <a:t>Les annulations pourront être effectuées uniquement sur la période des inscriptions</a:t>
            </a:r>
          </a:p>
          <a:p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Les annulations hors délai seront gérées, après présentation de justificatifs directement par le service scolaire en mairie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84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50" y="1117601"/>
            <a:ext cx="11733594" cy="1602452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fr-F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FACTURATION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2720052"/>
            <a:ext cx="11733594" cy="3633124"/>
          </a:xfrm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3200" b="1" dirty="0"/>
              <a:t>Post paiement - Prestations facturées en fin de mois </a:t>
            </a:r>
            <a:r>
              <a:rPr lang="fr-FR" sz="3200" b="1" dirty="0" smtClean="0"/>
              <a:t>après constat des consommations</a:t>
            </a:r>
            <a:endParaRPr lang="fr-FR" sz="32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3200" b="1" dirty="0"/>
              <a:t>Facture envoyée par mail ou par courrier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3200" b="1" dirty="0"/>
              <a:t>Dès réception de la facture le règlement doit être </a:t>
            </a:r>
            <a:r>
              <a:rPr lang="fr-FR" sz="3200" b="1" dirty="0" smtClean="0"/>
              <a:t>effectué sur le portail famille ou en mairie</a:t>
            </a:r>
            <a:endParaRPr lang="fr-FR" sz="32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3200" b="1" dirty="0"/>
              <a:t>Si le solde du compte est </a:t>
            </a:r>
            <a:r>
              <a:rPr lang="fr-FR" sz="3200" b="1" dirty="0" smtClean="0"/>
              <a:t>débiteur </a:t>
            </a:r>
            <a:r>
              <a:rPr lang="fr-FR" sz="3200" b="1" dirty="0"/>
              <a:t>à </a:t>
            </a:r>
            <a:r>
              <a:rPr lang="fr-FR" sz="3200" b="1" dirty="0" smtClean="0"/>
              <a:t>partir de </a:t>
            </a:r>
            <a:r>
              <a:rPr lang="fr-FR" sz="3200" b="1" dirty="0"/>
              <a:t>30 €, aucune réservation ne sera possible et un paiement devra être effectué avant de pouvoir procéder aux inscriptions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fr-FR" b="1" dirty="0"/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3" y="127844"/>
            <a:ext cx="725558" cy="10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6911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Words>464</Words>
  <Application>Microsoft Office PowerPoint</Application>
  <PresentationFormat>Grand écran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Thème Office</vt:lpstr>
      <vt:lpstr>« Ouverture du Portail famille » </vt:lpstr>
      <vt:lpstr>SERVICES CONCERNÉS</vt:lpstr>
      <vt:lpstr>AVANT  </vt:lpstr>
      <vt:lpstr>APRÈS sur votre espace personnel « Portail Famille » Vous pourrez…</vt:lpstr>
      <vt:lpstr>APRÈS En mairie Vous pourrez…</vt:lpstr>
      <vt:lpstr>Identifiant et mot de passe d’accès à l’espace personnel ?</vt:lpstr>
      <vt:lpstr>Présentation PowerPoint</vt:lpstr>
      <vt:lpstr>ANNULATIONS </vt:lpstr>
      <vt:lpstr>FACTURATION</vt:lpstr>
      <vt:lpstr>DOSSIER FAMILLE</vt:lpstr>
      <vt:lpstr>DOSSIER FAMILLE RENTRÉE 2020-2021</vt:lpstr>
      <vt:lpstr>Liaison avec les accueils périscolaires par le biais de tablettes numériques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Marie-Anne Jousset</cp:lastModifiedBy>
  <cp:revision>67</cp:revision>
  <cp:lastPrinted>2019-11-22T15:46:32Z</cp:lastPrinted>
  <dcterms:created xsi:type="dcterms:W3CDTF">2019-09-16T12:45:14Z</dcterms:created>
  <dcterms:modified xsi:type="dcterms:W3CDTF">2019-11-29T11:09:39Z</dcterms:modified>
</cp:coreProperties>
</file>